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20"/>
  </p:notesMasterIdLst>
  <p:handoutMasterIdLst>
    <p:handoutMasterId r:id="rId21"/>
  </p:handoutMasterIdLst>
  <p:sldIdLst>
    <p:sldId id="1865" r:id="rId5"/>
    <p:sldId id="1866" r:id="rId6"/>
    <p:sldId id="1867" r:id="rId7"/>
    <p:sldId id="1869" r:id="rId8"/>
    <p:sldId id="1870" r:id="rId9"/>
    <p:sldId id="1871" r:id="rId10"/>
    <p:sldId id="1872" r:id="rId11"/>
    <p:sldId id="1874" r:id="rId12"/>
    <p:sldId id="1875" r:id="rId13"/>
    <p:sldId id="1876" r:id="rId14"/>
    <p:sldId id="1882" r:id="rId15"/>
    <p:sldId id="1878" r:id="rId16"/>
    <p:sldId id="1880" r:id="rId17"/>
    <p:sldId id="1879" r:id="rId18"/>
    <p:sldId id="1881" r:id="rId1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t 1" id="{1CA46CF7-019E-4A07-AEE4-E178E9B912FC}">
          <p14:sldIdLst>
            <p14:sldId id="1865"/>
            <p14:sldId id="1866"/>
            <p14:sldId id="1867"/>
            <p14:sldId id="1869"/>
            <p14:sldId id="1870"/>
            <p14:sldId id="1871"/>
            <p14:sldId id="1872"/>
            <p14:sldId id="1874"/>
            <p14:sldId id="1875"/>
            <p14:sldId id="1876"/>
            <p14:sldId id="1882"/>
            <p14:sldId id="1878"/>
            <p14:sldId id="1880"/>
            <p14:sldId id="1879"/>
            <p14:sldId id="18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552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25"/>
    <a:srgbClr val="007788"/>
    <a:srgbClr val="297C2A"/>
    <a:srgbClr val="FE4387"/>
    <a:srgbClr val="F69000"/>
    <a:srgbClr val="01C2D1"/>
    <a:srgbClr val="D6D734"/>
    <a:srgbClr val="005C68"/>
    <a:srgbClr val="3B2E58"/>
    <a:srgbClr val="6B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AC5491-A789-41A3-99E1-B237C66D8D28}" v="60" dt="2025-11-09T14:35:26.451"/>
    <p1510:client id="{A1375975-C741-4B94-8877-D99B8C8C327A}" v="9" dt="2025-11-08T18:41:15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32" d="100"/>
          <a:sy n="32" d="100"/>
        </p:scale>
        <p:origin x="1140" y="60"/>
      </p:cViewPr>
      <p:guideLst>
        <p:guide orient="horz" pos="2184"/>
        <p:guide pos="552"/>
        <p:guide pos="7200"/>
        <p:guide pos="4368"/>
      </p:guideLst>
    </p:cSldViewPr>
  </p:slideViewPr>
  <p:outlineViewPr>
    <p:cViewPr>
      <p:scale>
        <a:sx n="33" d="100"/>
        <a:sy n="33" d="100"/>
      </p:scale>
      <p:origin x="0" y="-24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E63EFB-A45E-45D2-917C-2262C9B2BC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B3576-EAA7-4886-8787-F094B8D8E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40A2C-D4F8-447C-8646-65B623846323}" type="datetimeFigureOut">
              <a:rPr lang="en-US" smtClean="0"/>
              <a:t>11/9/2025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9D18-8FB0-418D-B70C-328BCC8125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3EAB1-782C-4544-A059-833371A45B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E8B11-E9E4-46BC-B69D-DFCBD15173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14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  <p:txBody>
          <a:bodyPr/>
          <a:lstStyle/>
          <a:p>
            <a:endParaRPr lang="en-GB"/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350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0672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87737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87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441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3910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FA415FA-D077-4CB7-8CBC-8F39C7C517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0480" y="2770632"/>
            <a:ext cx="7443216" cy="1325563"/>
          </a:xfrm>
        </p:spPr>
        <p:txBody>
          <a:bodyPr anchor="ctr">
            <a:normAutofit/>
          </a:bodyPr>
          <a:lstStyle>
            <a:lvl1pPr algn="ctr">
              <a:defRPr sz="48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484D66F-7657-44F5-BAE9-F676B76CBA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00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08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Bla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pic>
        <p:nvPicPr>
          <p:cNvPr id="6" name="Graphic 5" hidden="1">
            <a:extLst>
              <a:ext uri="{FF2B5EF4-FFF2-40B4-BE49-F238E27FC236}">
                <a16:creationId xmlns:a16="http://schemas.microsoft.com/office/drawing/2014/main" id="{1979441F-BDF5-41C8-933A-7E284F6703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52905"/>
            <a:ext cx="12192000" cy="85725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4C7544D-BD57-4504-AC5A-951E353C24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Whi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C00585D-E155-409A-899A-29BDF4E57F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6577"/>
            <a:ext cx="1066800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44D9B-AA15-4DB5-AE58-0FA514F6FE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90699"/>
            <a:ext cx="10668000" cy="6858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066358F-3531-4B96-B041-02BD18401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0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5ED86-A26C-479A-8393-0BFDCBCD4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83952"/>
            <a:ext cx="10668000" cy="111164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E4664-9EEE-4A2F-B223-5F295C6B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4"/>
            <a:ext cx="10667999" cy="646332"/>
          </a:xfrm>
        </p:spPr>
        <p:txBody>
          <a:bodyPr vert="horz" lIns="0" tIns="45720" rIns="91440" bIns="45720" rtlCol="0">
            <a:normAutofit/>
          </a:bodyPr>
          <a:lstStyle>
            <a:lvl1pPr>
              <a:defRPr lang="en-US" sz="4000" dirty="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51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B9BC-7BE7-4893-90FD-CC95830FD8F2}" type="datetimeFigureOut">
              <a:rPr lang="en-US" smtClean="0"/>
              <a:t>11/9/2025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5270E-046A-4C23-BC98-E307A7DD6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1932CF-F265-4AEE-8704-F42C01AFB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2624" y="715962"/>
            <a:ext cx="4227375" cy="4727907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4D0D78-72DF-43BD-8B4F-DE52DA01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AFD71A9-C105-43A7-88DA-9FFC5174CC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5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444081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4AC9B3-247D-45E3-9C91-C248ADAFB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8295CA-882D-4533-80DA-6D6EA012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292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8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49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tx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1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accent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9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EE98737-74D2-46C7-8655-74871A420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146B861-BC3C-4898-95DE-944AB08755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4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1560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4FBE5B2-2D6A-4DC6-9944-CF3D7EC50A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9407BD0-C2EE-44A7-8749-433953FD1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4128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4696-E1F3-49EF-AEC8-730A16D9A23F}" type="datetimeFigureOut">
              <a:rPr lang="en-US" altLang="en-US" smtClean="0"/>
              <a:pPr/>
              <a:t>11/9/2025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2A1B0-4691-41D9-84E0-69D594EAA3FE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95586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9" r:id="rId5"/>
    <p:sldLayoutId id="2147483730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A7E8EA-FF4D-4A68-97F9-3EBE97F7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640" y="2427891"/>
            <a:ext cx="8131144" cy="1604612"/>
          </a:xfrm>
        </p:spPr>
        <p:txBody>
          <a:bodyPr>
            <a:noAutofit/>
          </a:bodyPr>
          <a:lstStyle/>
          <a:p>
            <a:r>
              <a:rPr lang="ru-RU" dirty="0"/>
              <a:t>Образовательный ресурс </a:t>
            </a:r>
            <a:br>
              <a:rPr lang="ru-RU" dirty="0"/>
            </a:br>
            <a:r>
              <a:rPr lang="en-US" dirty="0"/>
              <a:t>“</a:t>
            </a:r>
            <a:r>
              <a:rPr lang="ru-RU" dirty="0"/>
              <a:t>Яндекс для старшего поколения</a:t>
            </a:r>
            <a:r>
              <a:rPr lang="en-US" dirty="0"/>
              <a:t>”</a:t>
            </a:r>
            <a:endParaRPr lang="en-US" sz="4800" dirty="0">
              <a:solidFill>
                <a:schemeClr val="accent5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80C681-6D75-5C04-1050-24F5857F85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0C7202-F22F-F346-CE2E-DFA1E6A7A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33E032-78B5-9D10-0922-EC90DC2BBC05}"/>
              </a:ext>
            </a:extLst>
          </p:cNvPr>
          <p:cNvSpPr txBox="1"/>
          <p:nvPr/>
        </p:nvSpPr>
        <p:spPr>
          <a:xfrm>
            <a:off x="6830568" y="5657671"/>
            <a:ext cx="53614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/>
              <a:t>Авторы</a:t>
            </a:r>
            <a:r>
              <a:rPr lang="en-US" dirty="0"/>
              <a:t>: </a:t>
            </a:r>
            <a:r>
              <a:rPr lang="ru-RU" dirty="0"/>
              <a:t>Торопова София Эдуардовна и Полякова Анна Александровна</a:t>
            </a:r>
          </a:p>
          <a:p>
            <a:pPr algn="r"/>
            <a:r>
              <a:rPr lang="ru-RU" dirty="0"/>
              <a:t>10 класс, ГБОУ Инженерная школа №1581</a:t>
            </a:r>
          </a:p>
          <a:p>
            <a:pPr algn="r"/>
            <a:r>
              <a:rPr lang="ru-RU" dirty="0"/>
              <a:t>Руководитель</a:t>
            </a:r>
            <a:r>
              <a:rPr lang="en-US" dirty="0"/>
              <a:t>:</a:t>
            </a:r>
            <a:r>
              <a:rPr lang="ru-RU" dirty="0"/>
              <a:t> Гришина Арина Александровна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7525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34254B-4837-4E59-8D24-19908000C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5842" y="487362"/>
            <a:ext cx="8029958" cy="1189038"/>
          </a:xfrm>
        </p:spPr>
        <p:txBody>
          <a:bodyPr/>
          <a:lstStyle/>
          <a:p>
            <a:r>
              <a:rPr lang="ru-RU" dirty="0"/>
              <a:t>Методика выполнения работы Тестирование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16BC9-7937-4417-B232-1B37F47960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05477" y="4858258"/>
            <a:ext cx="6955734" cy="3276600"/>
          </a:xfrm>
        </p:spPr>
        <p:txBody>
          <a:bodyPr>
            <a:normAutofit/>
          </a:bodyPr>
          <a:lstStyle/>
          <a:p>
            <a:r>
              <a:rPr lang="ru-RU" b="0" dirty="0"/>
              <a:t>Результаты тестирования среди пользователей</a:t>
            </a:r>
            <a:endParaRPr lang="en-GB" b="0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C210E7D-BDA5-26CF-B0DA-87C5AF9DCE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946691"/>
              </p:ext>
            </p:extLst>
          </p:nvPr>
        </p:nvGraphicFramePr>
        <p:xfrm>
          <a:off x="4205477" y="1834769"/>
          <a:ext cx="7489699" cy="2865120"/>
        </p:xfrm>
        <a:graphic>
          <a:graphicData uri="http://schemas.openxmlformats.org/drawingml/2006/table">
            <a:tbl>
              <a:tblPr firstRow="1" bandRow="1"/>
              <a:tblGrid>
                <a:gridCol w="2490215">
                  <a:extLst>
                    <a:ext uri="{9D8B030D-6E8A-4147-A177-3AD203B41FA5}">
                      <a16:colId xmlns:a16="http://schemas.microsoft.com/office/drawing/2014/main" val="2916032563"/>
                    </a:ext>
                  </a:extLst>
                </a:gridCol>
                <a:gridCol w="2566417">
                  <a:extLst>
                    <a:ext uri="{9D8B030D-6E8A-4147-A177-3AD203B41FA5}">
                      <a16:colId xmlns:a16="http://schemas.microsoft.com/office/drawing/2014/main" val="189069029"/>
                    </a:ext>
                  </a:extLst>
                </a:gridCol>
                <a:gridCol w="2433067">
                  <a:extLst>
                    <a:ext uri="{9D8B030D-6E8A-4147-A177-3AD203B41FA5}">
                      <a16:colId xmlns:a16="http://schemas.microsoft.com/office/drawing/2014/main" val="3053945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№ пользователя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Удобство пользования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Удобства эксплуатации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616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164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45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38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0299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002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Средняя оценка: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9.2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9.8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162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0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 Project">
            <a:hlinkClick r:id="" action="ppaction://media"/>
            <a:extLst>
              <a:ext uri="{FF2B5EF4-FFF2-40B4-BE49-F238E27FC236}">
                <a16:creationId xmlns:a16="http://schemas.microsoft.com/office/drawing/2014/main" id="{E56EC785-CA7C-AD4F-41BC-73717A6CF3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8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FA39A7F7-F150-674A-BCDB-6D830FA225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Созданы адаптированные базы данных и страницы сайта, в которых размещены разработанные видеоуроки и тесты. Была продумана система взаимодействия пользователя с образовательным контентом, а также реализован раздел помощи с экстренными контактами.</a:t>
            </a:r>
          </a:p>
          <a:p>
            <a:endParaRPr lang="en-GB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A15E87B-8CDC-C129-0908-33623A848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Результат: 	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70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FD6144C-A5A8-AB5F-D079-075F3E28C9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7680" y="1710800"/>
            <a:ext cx="10668000" cy="1111648"/>
          </a:xfrm>
        </p:spPr>
        <p:txBody>
          <a:bodyPr/>
          <a:lstStyle/>
          <a:p>
            <a:pPr marL="342900" indent="-342900" latinLnBrk="1">
              <a:buFont typeface="Arial" panose="020B0604020202020204" pitchFamily="34" charset="0"/>
              <a:buChar char="•"/>
            </a:pPr>
            <a:r>
              <a:rPr lang="ru-RU" sz="2400" dirty="0"/>
              <a:t>Добавление новых сервисов Яндекс в базу данных</a:t>
            </a:r>
          </a:p>
          <a:p>
            <a:pPr marL="342900" indent="-342900" latinLnBrk="1">
              <a:buFont typeface="Arial" panose="020B0604020202020204" pitchFamily="34" charset="0"/>
              <a:buChar char="•"/>
            </a:pPr>
            <a:r>
              <a:rPr lang="ru-RU" sz="2400" dirty="0"/>
              <a:t>Внедрение системы отслеживания прогресса обучения</a:t>
            </a:r>
          </a:p>
          <a:p>
            <a:pPr marL="342900" indent="-342900" latinLnBrk="1">
              <a:buFont typeface="Arial" panose="020B0604020202020204" pitchFamily="34" charset="0"/>
              <a:buChar char="•"/>
            </a:pPr>
            <a:r>
              <a:rPr lang="ru-RU" sz="2400" dirty="0"/>
              <a:t>Создание форума для общения пользователей</a:t>
            </a:r>
          </a:p>
          <a:p>
            <a:endParaRPr lang="en-GB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8676F6F-05A9-2E67-2367-2FA001DE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Дальнейшее развитие: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4193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BEBD9-5C8C-759D-A1A8-357B7EAFC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597" y="902351"/>
            <a:ext cx="9141397" cy="1231106"/>
          </a:xfrm>
        </p:spPr>
        <p:txBody>
          <a:bodyPr/>
          <a:lstStyle/>
          <a:p>
            <a:r>
              <a:rPr lang="ru-RU" dirty="0"/>
              <a:t>Список использованной литературы:</a:t>
            </a:r>
            <a:br>
              <a:rPr lang="ru-RU" dirty="0"/>
            </a:br>
            <a:endParaRPr lang="en-GB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EC72FD-5188-FD24-96D2-6B8162D42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5251" y="2044553"/>
            <a:ext cx="9498869" cy="1534757"/>
          </a:xfrm>
        </p:spPr>
        <p:txBody>
          <a:bodyPr/>
          <a:lstStyle/>
          <a:p>
            <a:pPr algn="l" latinLnBrk="1"/>
            <a:r>
              <a:rPr lang="ru-RU" sz="1400" dirty="0"/>
              <a:t>1. Яковлева, А. С. Образовательные онлайн-платформы для людей «серебряного возраста»: анализ эффективности / А. С. Яковлева. — Текст : электронный // Современные проблемы науки и образования. — 2022. — № 2. — https://cyberleninka.ru/ (дата обращения: 20.12.2024)</a:t>
            </a:r>
          </a:p>
          <a:p>
            <a:pPr algn="l" latinLnBrk="1"/>
            <a:r>
              <a:rPr lang="ru-RU" sz="1400" dirty="0"/>
              <a:t>2. Морозов, М. А. Web-дизайн: удобный сайт с нуля. UX-дизайн от стратегии до тестирования / М. А. Морозов. — Санкт-Петербург : Питер, 2020. — 288 с. — ISBN 978-5-4461-1455-6. — Текст : непосредственный.</a:t>
            </a:r>
          </a:p>
          <a:p>
            <a:pPr algn="l" latinLnBrk="1"/>
            <a:r>
              <a:rPr lang="ru-RU" sz="1400" dirty="0"/>
              <a:t>3. Гулина, М. А. Психология социальной работы: учебное пособие для вузов / М. А. Гулина. — 5-е изд., </a:t>
            </a:r>
            <a:r>
              <a:rPr lang="ru-RU" sz="1400" dirty="0" err="1"/>
              <a:t>испр</a:t>
            </a:r>
            <a:r>
              <a:rPr lang="ru-RU" sz="1400" dirty="0"/>
              <a:t>. и доп. — Москва : </a:t>
            </a:r>
            <a:r>
              <a:rPr lang="ru-RU" sz="1400" dirty="0" err="1"/>
              <a:t>Юрайт</a:t>
            </a:r>
            <a:r>
              <a:rPr lang="ru-RU" sz="1400" dirty="0"/>
              <a:t>, 2021. — 411 с. — URL: https://www.biblio-online.ru/ (дата обращения: 20.12.2024)</a:t>
            </a:r>
          </a:p>
          <a:p>
            <a:pPr algn="l" latinLnBrk="1"/>
            <a:r>
              <a:rPr lang="ru-RU" sz="1400" dirty="0"/>
              <a:t>4. Официальный блог UX-исследований Яндекс. — URL: https://ux.yandex.ru/ (дата обращения: 20.12.2024)</a:t>
            </a:r>
          </a:p>
          <a:p>
            <a:pPr algn="l" latinLnBrk="1"/>
            <a:r>
              <a:rPr lang="ru-RU" sz="1400" dirty="0"/>
              <a:t>5. «Азбука интернета» : совместный проект ПАО «Ростелеком» и Пенсионного фонда РФ. — URL: http://azbukainterneta.ru/</a:t>
            </a:r>
          </a:p>
          <a:p>
            <a:pPr algn="l" latinLnBrk="1"/>
            <a:r>
              <a:rPr lang="ru-RU" sz="1400" dirty="0"/>
              <a:t>6. Django </a:t>
            </a:r>
            <a:r>
              <a:rPr lang="ru-RU" sz="1400" dirty="0" err="1"/>
              <a:t>Documentation</a:t>
            </a:r>
            <a:r>
              <a:rPr lang="ru-RU" sz="1400" dirty="0"/>
              <a:t> [Электронный ресурс]. — URL: https://docs.djangoproject.com/ (дата обращения: 15.12.2024)</a:t>
            </a:r>
          </a:p>
          <a:p>
            <a:pPr algn="l" latinLnBrk="1"/>
            <a:r>
              <a:rPr lang="ru-RU" sz="1400" dirty="0"/>
              <a:t>7. MDN Web </a:t>
            </a:r>
            <a:r>
              <a:rPr lang="ru-RU" sz="1400" dirty="0" err="1"/>
              <a:t>Docs</a:t>
            </a:r>
            <a:r>
              <a:rPr lang="ru-RU" sz="1400" dirty="0"/>
              <a:t> [Электронный ресурс]. — URL: https://developer.mozilla.org/ (дата обращения: 15.12.2024)</a:t>
            </a:r>
          </a:p>
          <a:p>
            <a:pPr algn="l" latinLnBrk="1"/>
            <a:r>
              <a:rPr lang="ru-RU" sz="1400" dirty="0"/>
              <a:t>8. W3Schools Online Web </a:t>
            </a:r>
            <a:r>
              <a:rPr lang="ru-RU" sz="1400" dirty="0" err="1"/>
              <a:t>Tutorials</a:t>
            </a:r>
            <a:r>
              <a:rPr lang="ru-RU" sz="1400" dirty="0"/>
              <a:t> [Электронный ресурс]. — URL: https://www.w3schools.com/ (дата обращения: 15.12.2024)</a:t>
            </a:r>
          </a:p>
          <a:p>
            <a:pPr algn="l" latinLnBrk="1"/>
            <a:r>
              <a:rPr lang="ru-RU" sz="1400" dirty="0"/>
              <a:t>9. Петрова, Е. В. Цифровая грамотность старшего поколения: проблемы и пути решения / Е. В. Петрова, С. Н. Иванов. — Текст : электронный // Информационное общество. — 2021. — № 3. — С. 65–72.</a:t>
            </a:r>
          </a:p>
          <a:p>
            <a:pPr algn="l" latinLnBrk="1"/>
            <a:r>
              <a:rPr lang="ru-RU" sz="1400" dirty="0"/>
              <a:t>10. timeweb.com - Как сделать сайт удобным для пожилых людей [Электронный ресурс]. — URL: https://timeweb.com/ru/community/articles/ (дата обращения: 18.12.2024)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208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074AB9-E4C2-33A1-6092-0B6FFCEC3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301" y="2962656"/>
            <a:ext cx="9141397" cy="615553"/>
          </a:xfrm>
        </p:spPr>
        <p:txBody>
          <a:bodyPr/>
          <a:lstStyle/>
          <a:p>
            <a:r>
              <a:rPr lang="ru-RU" dirty="0"/>
              <a:t>Спасибо за внимание!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196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A302849-2A9A-47A4-A0EB-5A3FA8BE7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/>
          <a:lstStyle/>
          <a:p>
            <a:r>
              <a:rPr lang="ru-RU" dirty="0"/>
              <a:t>Оглавление</a:t>
            </a:r>
            <a:r>
              <a:rPr lang="en-US" dirty="0"/>
              <a:t>: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Актуальность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Цели и задачи работы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Методика выполнения работы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Преимущества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Результаты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0" dirty="0"/>
              <a:t>Дальнейшие развитие</a:t>
            </a:r>
          </a:p>
        </p:txBody>
      </p:sp>
    </p:spTree>
    <p:extLst>
      <p:ext uri="{BB962C8B-B14F-4D97-AF65-F5344CB8AC3E}">
        <p14:creationId xmlns:p14="http://schemas.microsoft.com/office/powerpoint/2010/main" val="395190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3267" y="859536"/>
            <a:ext cx="9141397" cy="615553"/>
          </a:xfrm>
        </p:spPr>
        <p:txBody>
          <a:bodyPr>
            <a:normAutofit/>
          </a:bodyPr>
          <a:lstStyle/>
          <a:p>
            <a:r>
              <a:rPr lang="ru-RU" dirty="0"/>
              <a:t>Работа и её актуальность</a:t>
            </a:r>
            <a:r>
              <a:rPr lang="en-US" dirty="0"/>
              <a:t>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CBA01B-ECA4-4938-872A-B38BEB13AC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1787" y="2007977"/>
            <a:ext cx="9325133" cy="399048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/>
              <a:t>Данный проект предназначен для помощи людям старшего поколения в освоении цифровых сервисов Яндекс. На данный момент многие пожилые люди испытывают трудности с использованием современных технологий, что ограничивает их возможности в цифровом обществе.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20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2000" dirty="0"/>
              <a:t> В работе рассматривается создание адаптированного веб-сайта с учетом возрастных особенностей восприятия. В ходе проекта использовалось программирование на разных языках, WEB-дизайн, а также принципы юзабилити для старшего поколения.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62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8FBE6B-DC67-4E64-80F4-CADE978D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692151"/>
            <a:ext cx="10417629" cy="639979"/>
          </a:xfrm>
        </p:spPr>
        <p:txBody>
          <a:bodyPr>
            <a:normAutofit/>
          </a:bodyPr>
          <a:lstStyle/>
          <a:p>
            <a:r>
              <a:rPr lang="ru-RU" dirty="0"/>
              <a:t>Цель: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E90A16C-1235-4DE1-9AE7-2F7599C83F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300" y="1905000"/>
            <a:ext cx="10417629" cy="713013"/>
          </a:xfrm>
        </p:spPr>
        <p:txBody>
          <a:bodyPr>
            <a:normAutofit/>
          </a:bodyPr>
          <a:lstStyle/>
          <a:p>
            <a:r>
              <a:rPr lang="ru-RU" sz="2000" dirty="0"/>
              <a:t>Создать образовательный веб-ресурс с доступом к видеоурокам по сервисам Яндекс и дать пользователям возможность проверить знания с помощью интерактивных тестов.</a:t>
            </a:r>
          </a:p>
        </p:txBody>
      </p:sp>
    </p:spTree>
    <p:extLst>
      <p:ext uri="{BB962C8B-B14F-4D97-AF65-F5344CB8AC3E}">
        <p14:creationId xmlns:p14="http://schemas.microsoft.com/office/powerpoint/2010/main" val="416978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4BA618-BF38-4C66-A054-AA45BAEA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dirty="0"/>
              <a:t>Задачи работы: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9585A-5E1F-40FA-8E64-BB4F046116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484620" cy="3276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Продумать и создать адаптированный дизайн страниц сайта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Разработать функционал обучающего портала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Собрать и систематизировать информацию по      6 сервисам Яндекс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Написать код для реализации образовательной    платформы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Провести тестирование с целевой аудиторией, выявить и исправить ошибки</a:t>
            </a:r>
          </a:p>
        </p:txBody>
      </p:sp>
    </p:spTree>
    <p:extLst>
      <p:ext uri="{BB962C8B-B14F-4D97-AF65-F5344CB8AC3E}">
        <p14:creationId xmlns:p14="http://schemas.microsoft.com/office/powerpoint/2010/main" val="184067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7F19C7-A729-492B-8603-0651B356C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Для реализации проекта мы изучили</a:t>
            </a:r>
            <a:r>
              <a:rPr lang="en-US" dirty="0"/>
              <a:t>: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2B839A9-BE4F-40C7-ABA3-682B626FFB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299" y="1905000"/>
            <a:ext cx="10667999" cy="3874008"/>
          </a:xfrm>
        </p:spPr>
        <p:txBody>
          <a:bodyPr>
            <a:normAutofit/>
          </a:bodyPr>
          <a:lstStyle/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HTML-вёрстку для доступных интерфейсов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Архитектуру Django приложений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Модели и базы данных в Django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Динамические url-адреса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Принцип DRY в шаблонах Django</a:t>
            </a:r>
          </a:p>
          <a:p>
            <a:pPr marL="342900" indent="-342900" latinLnBrk="1">
              <a:buFont typeface="+mj-lt"/>
              <a:buAutoNum type="arabicPeriod"/>
            </a:pPr>
            <a:r>
              <a:rPr lang="ru-RU" sz="2000" dirty="0"/>
              <a:t>JavaScript для интерактивных элементов</a:t>
            </a:r>
          </a:p>
        </p:txBody>
      </p:sp>
    </p:spTree>
    <p:extLst>
      <p:ext uri="{BB962C8B-B14F-4D97-AF65-F5344CB8AC3E}">
        <p14:creationId xmlns:p14="http://schemas.microsoft.com/office/powerpoint/2010/main" val="267079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081DA-4028-4204-A51C-7F62D45B6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10146792" cy="1189038"/>
          </a:xfrm>
        </p:spPr>
        <p:txBody>
          <a:bodyPr>
            <a:normAutofit/>
          </a:bodyPr>
          <a:lstStyle/>
          <a:p>
            <a:r>
              <a:rPr lang="ru-RU" dirty="0"/>
              <a:t>В ходе выполнения проекта было использовано множество технологий</a:t>
            </a:r>
            <a:r>
              <a:rPr lang="en-US" dirty="0"/>
              <a:t>:</a:t>
            </a:r>
          </a:p>
        </p:txBody>
      </p:sp>
      <p:pic>
        <p:nvPicPr>
          <p:cNvPr id="2" name="Picture 2" descr="Комбинированный логотип">
            <a:extLst>
              <a:ext uri="{FF2B5EF4-FFF2-40B4-BE49-F238E27FC236}">
                <a16:creationId xmlns:a16="http://schemas.microsoft.com/office/drawing/2014/main" id="{3D94AA15-4F83-8730-877B-21D6B8E0F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10" y="2157824"/>
            <a:ext cx="2868545" cy="96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1E7C17F5-AA9D-320F-8E60-8998E17E0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919" y="3612349"/>
            <a:ext cx="1690255" cy="216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6" descr="Picture background">
            <a:extLst>
              <a:ext uri="{FF2B5EF4-FFF2-40B4-BE49-F238E27FC236}">
                <a16:creationId xmlns:a16="http://schemas.microsoft.com/office/drawing/2014/main" id="{11FB3A26-7257-2044-C5D8-9449026E5C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4" r="11097"/>
          <a:stretch>
            <a:fillRect/>
          </a:stretch>
        </p:blipFill>
        <p:spPr bwMode="auto">
          <a:xfrm>
            <a:off x="5189727" y="2157824"/>
            <a:ext cx="1773936" cy="241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CFF1405F-A9FD-04AC-B6D0-99E49C3BB7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37" b="23765"/>
          <a:stretch>
            <a:fillRect/>
          </a:stretch>
        </p:blipFill>
        <p:spPr bwMode="auto">
          <a:xfrm>
            <a:off x="8271329" y="2107069"/>
            <a:ext cx="2929128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A8EBCF1-2C1A-B88E-BB06-E5D6F6D3FC9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1499" t="11106" r="11020" b="14158"/>
          <a:stretch>
            <a:fillRect/>
          </a:stretch>
        </p:blipFill>
        <p:spPr>
          <a:xfrm>
            <a:off x="8890766" y="3520315"/>
            <a:ext cx="1690254" cy="234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6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173" y="1280160"/>
            <a:ext cx="9141397" cy="615553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/>
              <a:t>Методика выполнения работ</a:t>
            </a:r>
            <a:r>
              <a:rPr lang="en-US" dirty="0"/>
              <a:t>.</a:t>
            </a:r>
            <a:r>
              <a:rPr lang="ru-RU" dirty="0"/>
              <a:t> Теоретическая часть</a:t>
            </a:r>
            <a:r>
              <a:rPr lang="en-US" dirty="0"/>
              <a:t>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F0A5C82-DCC6-63CA-D426-28594F953BAB}"/>
              </a:ext>
            </a:extLst>
          </p:cNvPr>
          <p:cNvSpPr txBox="1">
            <a:spLocks/>
          </p:cNvSpPr>
          <p:nvPr/>
        </p:nvSpPr>
        <p:spPr>
          <a:xfrm>
            <a:off x="202346" y="2167128"/>
            <a:ext cx="4406229" cy="3154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ru-RU" dirty="0"/>
              <a:t> </a:t>
            </a:r>
            <a:r>
              <a:rPr lang="ru-RU" sz="2000" dirty="0"/>
              <a:t>Продумывание функционала сайта и пользовательских сценариев</a:t>
            </a:r>
          </a:p>
          <a:p>
            <a:pPr fontAlgn="auto">
              <a:spcAft>
                <a:spcPts val="0"/>
              </a:spcAft>
            </a:pPr>
            <a:r>
              <a:rPr lang="ru-RU" sz="2000" dirty="0"/>
              <a:t> Сбор данных о сервисах Яндекс, проектирование базы данных и создание структуры сайта</a:t>
            </a:r>
          </a:p>
          <a:p>
            <a:pPr fontAlgn="auto">
              <a:spcAft>
                <a:spcPts val="0"/>
              </a:spcAft>
            </a:pP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236708A-CFEF-1B64-7CAE-824A7C0853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48" t="2122" r="2074" b="2693"/>
          <a:stretch>
            <a:fillRect/>
          </a:stretch>
        </p:blipFill>
        <p:spPr>
          <a:xfrm>
            <a:off x="7583426" y="648547"/>
            <a:ext cx="4212334" cy="51944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777CCC9-488F-B19E-8387-32EF1F47A9D8}"/>
              </a:ext>
            </a:extLst>
          </p:cNvPr>
          <p:cNvSpPr txBox="1"/>
          <p:nvPr/>
        </p:nvSpPr>
        <p:spPr>
          <a:xfrm>
            <a:off x="7583426" y="5843016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Схема перехода между страницами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48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DF32A-D165-40DA-AAE8-A6E9579E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437" y="923544"/>
            <a:ext cx="9141397" cy="615553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/>
              <a:t>Методика выполнения работы</a:t>
            </a:r>
            <a:r>
              <a:rPr lang="en-US" dirty="0"/>
              <a:t>.</a:t>
            </a:r>
            <a:br>
              <a:rPr lang="en-US" dirty="0"/>
            </a:br>
            <a:r>
              <a:rPr lang="ru-RU" dirty="0"/>
              <a:t>Сайт проекта</a:t>
            </a:r>
            <a:r>
              <a:rPr lang="en-US" dirty="0"/>
              <a:t>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3BC92DE-1779-4A44-AED9-0261C2497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0222" y="1689475"/>
            <a:ext cx="2770632" cy="1534757"/>
          </a:xfrm>
        </p:spPr>
        <p:txBody>
          <a:bodyPr/>
          <a:lstStyle/>
          <a:p>
            <a:pPr algn="l"/>
            <a:r>
              <a:rPr lang="ru-RU" sz="2000" dirty="0"/>
              <a:t>Структура образовательного процесса</a:t>
            </a:r>
          </a:p>
          <a:p>
            <a:pPr algn="l"/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52F0EB-02F3-240D-FC76-F2C87F37CC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617" r="24461" b="44376"/>
          <a:stretch>
            <a:fillRect/>
          </a:stretch>
        </p:blipFill>
        <p:spPr>
          <a:xfrm>
            <a:off x="2782837" y="1840978"/>
            <a:ext cx="2995714" cy="332754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2AB0DE5-D346-BE5F-2FF0-1562A74CF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7699" y="1091886"/>
            <a:ext cx="6133750" cy="467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8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E6E6E6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FFFFFF"/>
      </a:accent6>
      <a:hlink>
        <a:srgbClr val="FFFFFF"/>
      </a:hlink>
      <a:folHlink>
        <a:srgbClr val="FFFFFF"/>
      </a:folHlink>
    </a:clrScheme>
    <a:fontScheme name="Heritage and Histor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 History Month_TM10103076_Win32_LH_v4" id="{5AE25372-5B71-4B3F-A332-C4D84C968E46}" vid="{07F4610E-88B6-4CC8-AAA7-899DFEA9E17B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A967B1-A0A0-415E-82CC-A85AEE3A67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9EEA4-141F-4066-B57B-E44468FB3D6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CFAAC47-BD84-465D-B982-7A75BCC08F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Black History Month presentation</Template>
  <TotalTime>11685</TotalTime>
  <Words>745</Words>
  <Application>Microsoft Office PowerPoint</Application>
  <PresentationFormat>Широкоэкранный</PresentationFormat>
  <Paragraphs>82</Paragraphs>
  <Slides>15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8" baseType="lpstr">
      <vt:lpstr>Arial</vt:lpstr>
      <vt:lpstr>Segoe UI</vt:lpstr>
      <vt:lpstr>2_Office Theme</vt:lpstr>
      <vt:lpstr>Образовательный ресурс  “Яндекс для старшего поколения”</vt:lpstr>
      <vt:lpstr>Оглавление:</vt:lpstr>
      <vt:lpstr>Работа и её актуальность:</vt:lpstr>
      <vt:lpstr>Цель:</vt:lpstr>
      <vt:lpstr>Задачи работы: </vt:lpstr>
      <vt:lpstr>Для реализации проекта мы изучили:</vt:lpstr>
      <vt:lpstr>В ходе выполнения проекта было использовано множество технологий:</vt:lpstr>
      <vt:lpstr>Методика выполнения работ. Теоретическая часть.</vt:lpstr>
      <vt:lpstr>Методика выполнения работы. Сайт проекта.</vt:lpstr>
      <vt:lpstr>Методика выполнения работы Тестирование</vt:lpstr>
      <vt:lpstr>Презентация PowerPoint</vt:lpstr>
      <vt:lpstr>Результат:  </vt:lpstr>
      <vt:lpstr>Дальнейшее развитие:</vt:lpstr>
      <vt:lpstr>Список использованной литературы: </vt:lpstr>
      <vt:lpstr>Спасибо за внимание!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sonyabaers@yandex.ru</dc:creator>
  <cp:keywords/>
  <dc:description/>
  <cp:lastModifiedBy>sonyabaers@yandex.ru</cp:lastModifiedBy>
  <cp:revision>3</cp:revision>
  <dcterms:created xsi:type="dcterms:W3CDTF">2025-10-31T16:41:45Z</dcterms:created>
  <dcterms:modified xsi:type="dcterms:W3CDTF">2025-11-09T15:19:15Z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